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3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十二比特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KC1240 171224 2/6</a:t>
            </a:r>
            <a:endParaRPr lang="zh-CN" altLang="en-US"/>
          </a:p>
          <a:p>
            <a:r>
              <a:rPr lang="en-US" altLang="zh-CN"/>
              <a:t>9400</a:t>
            </a:r>
            <a:r>
              <a:rPr lang="zh-CN" altLang="zh-CN"/>
              <a:t> </a:t>
            </a:r>
            <a:r>
              <a:rPr lang="en-US" altLang="zh-CN"/>
              <a:t>Ω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46990"/>
            <a:ext cx="4869815" cy="2974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3378200"/>
            <a:ext cx="4881245" cy="3044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470" y="76200"/>
            <a:ext cx="5154295" cy="3171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835" y="3527425"/>
            <a:ext cx="5154930" cy="30880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4955" y="53975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8000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295" y="72390"/>
            <a:ext cx="5565140" cy="33413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5" y="3494405"/>
            <a:ext cx="5565140" cy="32245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217805"/>
            <a:ext cx="5377815" cy="3050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050" y="3411855"/>
            <a:ext cx="5401945" cy="33896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4955" y="53975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1e4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970" y="44450"/>
            <a:ext cx="4937125" cy="30841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70" y="3308350"/>
            <a:ext cx="4894580" cy="3087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175" y="44450"/>
            <a:ext cx="4845050" cy="3012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015" y="3274060"/>
            <a:ext cx="5118735" cy="31565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4955" y="53975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1.2e4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274955" y="53975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1.4e4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7425" y="534670"/>
            <a:ext cx="4937125" cy="3091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0" y="3702050"/>
            <a:ext cx="5062855" cy="31330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180" y="1541145"/>
            <a:ext cx="6129655" cy="3775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15" y="422275"/>
            <a:ext cx="4998085" cy="30638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274955" y="4318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1.4e4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590" y="483235"/>
            <a:ext cx="5325745" cy="2828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10" y="1524000"/>
            <a:ext cx="5547360" cy="3356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" y="3373755"/>
            <a:ext cx="5332095" cy="32639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76645" y="155575"/>
            <a:ext cx="3430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</a:t>
            </a:r>
            <a:r>
              <a:rPr lang="en-US" altLang="zh-CN"/>
              <a:t>fc</a:t>
            </a:r>
            <a:r>
              <a:rPr lang="zh-CN" altLang="en-US"/>
              <a:t>到</a:t>
            </a:r>
            <a:r>
              <a:rPr lang="en-US" altLang="zh-CN"/>
              <a:t>500M</a:t>
            </a:r>
            <a:r>
              <a:rPr lang="zh-CN" altLang="en-US"/>
              <a:t>左右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274955" y="53975"/>
            <a:ext cx="868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1.6e4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585" y="422275"/>
            <a:ext cx="5452745" cy="3067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85" y="3621405"/>
            <a:ext cx="5452745" cy="29413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535" y="1741170"/>
            <a:ext cx="5457190" cy="33762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274955" y="53975"/>
            <a:ext cx="5055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1.6e4   q4Zdc=-3e4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930" y="422275"/>
            <a:ext cx="4919980" cy="31045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30" y="3648075"/>
            <a:ext cx="4911725" cy="31318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470" y="1684655"/>
            <a:ext cx="5372735" cy="33420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274955" y="53975"/>
            <a:ext cx="868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1.8e4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260" y="422275"/>
            <a:ext cx="4971415" cy="30048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0" y="3505200"/>
            <a:ext cx="4970780" cy="2983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590" y="2011680"/>
            <a:ext cx="5569585" cy="34867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274955" y="53975"/>
            <a:ext cx="868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2e4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680" y="422275"/>
            <a:ext cx="5233035" cy="3279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" y="3701415"/>
            <a:ext cx="5233035" cy="3166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135" y="1760855"/>
            <a:ext cx="5579110" cy="35852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274955" y="53975"/>
            <a:ext cx="868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2.2e4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445" y="422275"/>
            <a:ext cx="5292090" cy="33407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" y="3836670"/>
            <a:ext cx="5292090" cy="29159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55" y="2040890"/>
            <a:ext cx="5003165" cy="30918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-15240" y="5080"/>
            <a:ext cx="1328420" cy="4603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p>
            <a:r>
              <a:rPr lang="en-US" altLang="zh-CN" sz="2400"/>
              <a:t>1.</a:t>
            </a:r>
            <a:r>
              <a:rPr lang="zh-CN" altLang="zh-CN" sz="2400"/>
              <a:t>样品图</a:t>
            </a:r>
            <a:endParaRPr lang="zh-CN" altLang="zh-CN" sz="2400"/>
          </a:p>
        </p:txBody>
      </p:sp>
      <p:sp>
        <p:nvSpPr>
          <p:cNvPr id="6" name="文本框 5"/>
          <p:cNvSpPr txBox="1"/>
          <p:nvPr/>
        </p:nvSpPr>
        <p:spPr>
          <a:xfrm>
            <a:off x="1273810" y="5907405"/>
            <a:ext cx="37312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zh-CN">
                <a:sym typeface="+mn-ea"/>
              </a:rPr>
              <a:t>注：样品没有涂</a:t>
            </a:r>
            <a:r>
              <a:rPr lang="en-US" altLang="zh-CN">
                <a:sym typeface="+mn-ea"/>
              </a:rPr>
              <a:t>Varnish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33709" t="40105" r="995" b="25675"/>
          <a:stretch>
            <a:fillRect/>
          </a:stretch>
        </p:blipFill>
        <p:spPr>
          <a:xfrm>
            <a:off x="452120" y="688340"/>
            <a:ext cx="5374005" cy="5006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12370" t="8169" r="15593" b="39868"/>
          <a:stretch>
            <a:fillRect/>
          </a:stretch>
        </p:blipFill>
        <p:spPr>
          <a:xfrm>
            <a:off x="6440170" y="688340"/>
            <a:ext cx="5204460" cy="50063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323850"/>
            <a:ext cx="4566285" cy="2848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" y="3342640"/>
            <a:ext cx="4574540" cy="28397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4955" y="53975"/>
            <a:ext cx="868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2.4e4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35" y="1803400"/>
            <a:ext cx="5825490" cy="36893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280" y="422275"/>
            <a:ext cx="4500245" cy="29006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4955" y="53975"/>
            <a:ext cx="868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2.6e4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" y="3488690"/>
            <a:ext cx="4447540" cy="2748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390" y="2010410"/>
            <a:ext cx="4916170" cy="30194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2695" y="601345"/>
            <a:ext cx="4709160" cy="29616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210" y="3624580"/>
            <a:ext cx="4652645" cy="2959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4955" y="53975"/>
            <a:ext cx="868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2.8e4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390" y="1958975"/>
            <a:ext cx="5521325" cy="34137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460" y="222250"/>
            <a:ext cx="5018405" cy="3171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" y="3613150"/>
            <a:ext cx="5019040" cy="30918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30" y="1851660"/>
            <a:ext cx="5327650" cy="33000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6556976" y="4793834"/>
            <a:ext cx="343589" cy="2813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grpSp>
        <p:nvGrpSpPr>
          <p:cNvPr id="225" name="组合 224"/>
          <p:cNvGrpSpPr/>
          <p:nvPr/>
        </p:nvGrpSpPr>
        <p:grpSpPr>
          <a:xfrm rot="0">
            <a:off x="3892550" y="168910"/>
            <a:ext cx="8265160" cy="6602730"/>
            <a:chOff x="5862" y="52"/>
            <a:chExt cx="13016" cy="10398"/>
          </a:xfrm>
        </p:grpSpPr>
        <p:grpSp>
          <p:nvGrpSpPr>
            <p:cNvPr id="4" name="组合 3"/>
            <p:cNvGrpSpPr/>
            <p:nvPr/>
          </p:nvGrpSpPr>
          <p:grpSpPr>
            <a:xfrm>
              <a:off x="5862" y="52"/>
              <a:ext cx="13016" cy="10398"/>
              <a:chOff x="5879" y="238"/>
              <a:chExt cx="13016" cy="10398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5879" y="238"/>
                <a:ext cx="13016" cy="10398"/>
                <a:chOff x="3677919" y="232732"/>
                <a:chExt cx="8265160" cy="6602730"/>
              </a:xfrm>
            </p:grpSpPr>
            <p:sp>
              <p:nvSpPr>
                <p:cNvPr id="8" name="文本框 7"/>
                <p:cNvSpPr txBox="1"/>
                <p:nvPr/>
              </p:nvSpPr>
              <p:spPr>
                <a:xfrm>
                  <a:off x="3677919" y="1092419"/>
                  <a:ext cx="666115" cy="368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dirty="0"/>
                    <a:t>50K</a:t>
                  </a:r>
                  <a:endParaRPr lang="en-US" altLang="zh-CN" dirty="0"/>
                </a:p>
              </p:txBody>
            </p:sp>
            <p:grpSp>
              <p:nvGrpSpPr>
                <p:cNvPr id="12" name="组合 11"/>
                <p:cNvGrpSpPr/>
                <p:nvPr/>
              </p:nvGrpSpPr>
              <p:grpSpPr>
                <a:xfrm>
                  <a:off x="3729354" y="232732"/>
                  <a:ext cx="8213725" cy="6602730"/>
                  <a:chOff x="3279775" y="173355"/>
                  <a:chExt cx="8213725" cy="6602730"/>
                </a:xfrm>
              </p:grpSpPr>
              <p:cxnSp>
                <p:nvCxnSpPr>
                  <p:cNvPr id="13" name="直接连接符 12"/>
                  <p:cNvCxnSpPr/>
                  <p:nvPr/>
                </p:nvCxnSpPr>
                <p:spPr>
                  <a:xfrm>
                    <a:off x="3866515" y="1181735"/>
                    <a:ext cx="7569200" cy="5715"/>
                  </a:xfrm>
                  <a:prstGeom prst="line">
                    <a:avLst/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文本框 13"/>
                  <p:cNvSpPr txBox="1"/>
                  <p:nvPr/>
                </p:nvSpPr>
                <p:spPr>
                  <a:xfrm>
                    <a:off x="3279775" y="1641475"/>
                    <a:ext cx="507365" cy="368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/>
                      <a:t>4K</a:t>
                    </a:r>
                    <a:endParaRPr lang="en-US" altLang="zh-CN"/>
                  </a:p>
                </p:txBody>
              </p:sp>
              <p:sp>
                <p:nvSpPr>
                  <p:cNvPr id="17" name="文本框 16"/>
                  <p:cNvSpPr txBox="1"/>
                  <p:nvPr/>
                </p:nvSpPr>
                <p:spPr>
                  <a:xfrm>
                    <a:off x="3279775" y="2552700"/>
                    <a:ext cx="507365" cy="368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/>
                      <a:t>still</a:t>
                    </a:r>
                    <a:endParaRPr lang="en-US" altLang="zh-CN"/>
                  </a:p>
                </p:txBody>
              </p:sp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3279775" y="3127375"/>
                    <a:ext cx="688340" cy="6451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/>
                      <a:t>cold plate</a:t>
                    </a:r>
                    <a:endParaRPr lang="en-US" altLang="zh-CN"/>
                  </a:p>
                </p:txBody>
              </p:sp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3387090" y="3967480"/>
                    <a:ext cx="507365" cy="368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/>
                      <a:t>MC</a:t>
                    </a:r>
                    <a:endParaRPr lang="en-US" altLang="zh-CN"/>
                  </a:p>
                </p:txBody>
              </p:sp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4400550" y="188595"/>
                    <a:ext cx="507365" cy="368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/>
                      <a:t>RI</a:t>
                    </a:r>
                    <a:endParaRPr lang="en-US" altLang="zh-CN"/>
                  </a:p>
                </p:txBody>
              </p:sp>
              <p:sp>
                <p:nvSpPr>
                  <p:cNvPr id="39" name="文本框 38"/>
                  <p:cNvSpPr txBox="1"/>
                  <p:nvPr/>
                </p:nvSpPr>
                <p:spPr>
                  <a:xfrm>
                    <a:off x="5777230" y="216535"/>
                    <a:ext cx="487045" cy="368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/>
                      <a:t>RO</a:t>
                    </a:r>
                    <a:endParaRPr lang="en-US" altLang="zh-CN"/>
                  </a:p>
                </p:txBody>
              </p:sp>
              <p:cxnSp>
                <p:nvCxnSpPr>
                  <p:cNvPr id="40" name="直接连接符 39"/>
                  <p:cNvCxnSpPr/>
                  <p:nvPr/>
                </p:nvCxnSpPr>
                <p:spPr>
                  <a:xfrm>
                    <a:off x="4550410" y="615315"/>
                    <a:ext cx="0" cy="522605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接连接符 45"/>
                  <p:cNvCxnSpPr/>
                  <p:nvPr/>
                </p:nvCxnSpPr>
                <p:spPr>
                  <a:xfrm flipH="1">
                    <a:off x="4550227" y="1444511"/>
                    <a:ext cx="7049" cy="432048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接连接符 46"/>
                  <p:cNvCxnSpPr/>
                  <p:nvPr/>
                </p:nvCxnSpPr>
                <p:spPr>
                  <a:xfrm flipH="1">
                    <a:off x="4545965" y="2098040"/>
                    <a:ext cx="9525" cy="557530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接连接符 47"/>
                  <p:cNvCxnSpPr/>
                  <p:nvPr/>
                </p:nvCxnSpPr>
                <p:spPr>
                  <a:xfrm flipH="1">
                    <a:off x="4550227" y="2920886"/>
                    <a:ext cx="7049" cy="432048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直接连接符 48"/>
                  <p:cNvCxnSpPr/>
                  <p:nvPr/>
                </p:nvCxnSpPr>
                <p:spPr>
                  <a:xfrm flipH="1">
                    <a:off x="4555307" y="3553981"/>
                    <a:ext cx="7049" cy="432048"/>
                  </a:xfrm>
                  <a:prstGeom prst="line">
                    <a:avLst/>
                  </a:prstGeom>
                  <a:ln w="3810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直接连接符 49"/>
                  <p:cNvCxnSpPr/>
                  <p:nvPr/>
                </p:nvCxnSpPr>
                <p:spPr>
                  <a:xfrm flipH="1">
                    <a:off x="4562292" y="4289311"/>
                    <a:ext cx="7049" cy="432048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接连接符 50"/>
                  <p:cNvCxnSpPr/>
                  <p:nvPr/>
                </p:nvCxnSpPr>
                <p:spPr>
                  <a:xfrm>
                    <a:off x="6021070" y="2057400"/>
                    <a:ext cx="2358" cy="631959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直接连接符 51"/>
                  <p:cNvCxnSpPr/>
                  <p:nvPr/>
                </p:nvCxnSpPr>
                <p:spPr>
                  <a:xfrm flipH="1">
                    <a:off x="6015807" y="2940571"/>
                    <a:ext cx="7049" cy="432048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直接连接符 55"/>
                  <p:cNvCxnSpPr/>
                  <p:nvPr/>
                </p:nvCxnSpPr>
                <p:spPr>
                  <a:xfrm flipH="1">
                    <a:off x="6029777" y="3553981"/>
                    <a:ext cx="7049" cy="432048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接连接符 56"/>
                  <p:cNvCxnSpPr/>
                  <p:nvPr/>
                </p:nvCxnSpPr>
                <p:spPr>
                  <a:xfrm flipH="1">
                    <a:off x="6031230" y="4041775"/>
                    <a:ext cx="2540" cy="315595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矩形 57"/>
                  <p:cNvSpPr/>
                  <p:nvPr/>
                </p:nvSpPr>
                <p:spPr>
                  <a:xfrm>
                    <a:off x="4474757" y="1206871"/>
                    <a:ext cx="205121" cy="28130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87" name="矩形 86"/>
                  <p:cNvSpPr/>
                  <p:nvPr/>
                </p:nvSpPr>
                <p:spPr>
                  <a:xfrm>
                    <a:off x="4458882" y="1812026"/>
                    <a:ext cx="205121" cy="28130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90" name="矩形 89"/>
                  <p:cNvSpPr/>
                  <p:nvPr/>
                </p:nvSpPr>
                <p:spPr>
                  <a:xfrm>
                    <a:off x="4474757" y="2664831"/>
                    <a:ext cx="205121" cy="28130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>
                    <a:off x="4451262" y="3393811"/>
                    <a:ext cx="205121" cy="28130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92" name="矩形 91"/>
                  <p:cNvSpPr/>
                  <p:nvPr/>
                </p:nvSpPr>
                <p:spPr>
                  <a:xfrm>
                    <a:off x="4458882" y="4029446"/>
                    <a:ext cx="205121" cy="28130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93" name="矩形 92"/>
                  <p:cNvSpPr/>
                  <p:nvPr/>
                </p:nvSpPr>
                <p:spPr>
                  <a:xfrm>
                    <a:off x="5937885" y="1842135"/>
                    <a:ext cx="165100" cy="22225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94" name="矩形 93"/>
                  <p:cNvSpPr/>
                  <p:nvPr/>
                </p:nvSpPr>
                <p:spPr>
                  <a:xfrm>
                    <a:off x="5919382" y="2670546"/>
                    <a:ext cx="205121" cy="28130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95" name="矩形 94"/>
                  <p:cNvSpPr/>
                  <p:nvPr/>
                </p:nvSpPr>
                <p:spPr>
                  <a:xfrm>
                    <a:off x="5923827" y="3352536"/>
                    <a:ext cx="205121" cy="28130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96" name="文本框 95"/>
                  <p:cNvSpPr txBox="1"/>
                  <p:nvPr/>
                </p:nvSpPr>
                <p:spPr>
                  <a:xfrm>
                    <a:off x="4686935" y="1163320"/>
                    <a:ext cx="542925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altLang="zh-CN"/>
                      <a:t>0dB</a:t>
                    </a:r>
                    <a:endParaRPr lang="en-US" altLang="zh-CN"/>
                  </a:p>
                </p:txBody>
              </p:sp>
              <p:sp>
                <p:nvSpPr>
                  <p:cNvPr id="97" name="文本框 96"/>
                  <p:cNvSpPr txBox="1"/>
                  <p:nvPr/>
                </p:nvSpPr>
                <p:spPr>
                  <a:xfrm>
                    <a:off x="4693920" y="1812290"/>
                    <a:ext cx="658495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altLang="zh-CN"/>
                      <a:t>20dB</a:t>
                    </a:r>
                    <a:endParaRPr lang="en-US" altLang="zh-CN"/>
                  </a:p>
                </p:txBody>
              </p:sp>
              <p:sp>
                <p:nvSpPr>
                  <p:cNvPr id="98" name="文本框 97"/>
                  <p:cNvSpPr txBox="1"/>
                  <p:nvPr/>
                </p:nvSpPr>
                <p:spPr>
                  <a:xfrm>
                    <a:off x="4693920" y="2670810"/>
                    <a:ext cx="658495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altLang="zh-CN"/>
                      <a:t>10dB</a:t>
                    </a:r>
                    <a:endParaRPr lang="en-US" altLang="zh-CN"/>
                  </a:p>
                </p:txBody>
              </p:sp>
              <p:sp>
                <p:nvSpPr>
                  <p:cNvPr id="99" name="文本框 98"/>
                  <p:cNvSpPr txBox="1"/>
                  <p:nvPr/>
                </p:nvSpPr>
                <p:spPr>
                  <a:xfrm>
                    <a:off x="4693920" y="3404235"/>
                    <a:ext cx="1176655" cy="368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dirty="0"/>
                      <a:t>0dB</a:t>
                    </a:r>
                    <a:endParaRPr lang="en-US" altLang="zh-CN" dirty="0"/>
                  </a:p>
                </p:txBody>
              </p:sp>
              <p:sp>
                <p:nvSpPr>
                  <p:cNvPr id="100" name="文本框 99"/>
                  <p:cNvSpPr txBox="1"/>
                  <p:nvPr/>
                </p:nvSpPr>
                <p:spPr>
                  <a:xfrm>
                    <a:off x="4693920" y="3985895"/>
                    <a:ext cx="658495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altLang="zh-CN"/>
                      <a:t>20dB</a:t>
                    </a:r>
                    <a:endParaRPr lang="en-US" altLang="zh-CN"/>
                  </a:p>
                </p:txBody>
              </p:sp>
              <p:sp>
                <p:nvSpPr>
                  <p:cNvPr id="101" name="矩形 100"/>
                  <p:cNvSpPr/>
                  <p:nvPr/>
                </p:nvSpPr>
                <p:spPr>
                  <a:xfrm>
                    <a:off x="4458964" y="4549194"/>
                    <a:ext cx="205121" cy="281305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02" name="文本框 101"/>
                  <p:cNvSpPr txBox="1"/>
                  <p:nvPr/>
                </p:nvSpPr>
                <p:spPr>
                  <a:xfrm>
                    <a:off x="4774565" y="4490085"/>
                    <a:ext cx="812800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altLang="zh-CN"/>
                      <a:t>8G LPF</a:t>
                    </a:r>
                    <a:endParaRPr lang="en-US" altLang="zh-CN"/>
                  </a:p>
                </p:txBody>
              </p:sp>
              <p:cxnSp>
                <p:nvCxnSpPr>
                  <p:cNvPr id="106" name="直接连接符 105"/>
                  <p:cNvCxnSpPr>
                    <a:stCxn id="101" idx="2"/>
                  </p:cNvCxnSpPr>
                  <p:nvPr/>
                </p:nvCxnSpPr>
                <p:spPr>
                  <a:xfrm>
                    <a:off x="4561840" y="4830445"/>
                    <a:ext cx="9525" cy="1429385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7" name="矩形 106"/>
                  <p:cNvSpPr/>
                  <p:nvPr/>
                </p:nvSpPr>
                <p:spPr>
                  <a:xfrm>
                    <a:off x="4078605" y="6224905"/>
                    <a:ext cx="7414895" cy="55118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08" name="文本框 107"/>
                  <p:cNvSpPr txBox="1"/>
                  <p:nvPr/>
                </p:nvSpPr>
                <p:spPr>
                  <a:xfrm>
                    <a:off x="7397285" y="6316687"/>
                    <a:ext cx="1555750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altLang="zh-CN" dirty="0"/>
                      <a:t>12-bit   sample</a:t>
                    </a:r>
                    <a:endParaRPr lang="en-US" altLang="zh-CN" dirty="0"/>
                  </a:p>
                </p:txBody>
              </p:sp>
              <p:cxnSp>
                <p:nvCxnSpPr>
                  <p:cNvPr id="109" name="直接连接符 108"/>
                  <p:cNvCxnSpPr/>
                  <p:nvPr/>
                </p:nvCxnSpPr>
                <p:spPr>
                  <a:xfrm flipH="1">
                    <a:off x="6025515" y="5746750"/>
                    <a:ext cx="8255" cy="489585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0" name="矩形 109"/>
                  <p:cNvSpPr/>
                  <p:nvPr/>
                </p:nvSpPr>
                <p:spPr>
                  <a:xfrm>
                    <a:off x="5937879" y="5762044"/>
                    <a:ext cx="205121" cy="281305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grpSp>
                <p:nvGrpSpPr>
                  <p:cNvPr id="111" name="组合 110"/>
                  <p:cNvGrpSpPr/>
                  <p:nvPr/>
                </p:nvGrpSpPr>
                <p:grpSpPr>
                  <a:xfrm>
                    <a:off x="5883876" y="4151670"/>
                    <a:ext cx="343589" cy="310059"/>
                    <a:chOff x="2649949" y="4401055"/>
                    <a:chExt cx="343589" cy="310059"/>
                  </a:xfrm>
                </p:grpSpPr>
                <p:sp>
                  <p:nvSpPr>
                    <p:cNvPr id="112" name="矩形 111"/>
                    <p:cNvSpPr/>
                    <p:nvPr/>
                  </p:nvSpPr>
                  <p:spPr>
                    <a:xfrm>
                      <a:off x="2649949" y="4429809"/>
                      <a:ext cx="343589" cy="28130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113" name="TextBox 185"/>
                    <p:cNvSpPr txBox="1"/>
                    <p:nvPr/>
                  </p:nvSpPr>
                  <p:spPr>
                    <a:xfrm>
                      <a:off x="2681699" y="4401055"/>
                      <a:ext cx="227965" cy="3088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600" b="1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C</a:t>
                      </a:r>
                      <a:endParaRPr lang="zh-CN" altLang="en-US" sz="1600" b="1" dirty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2">
                            <a:tint val="85000"/>
                            <a:satMod val="155000"/>
                          </a:schemeClr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cxnSp>
                <p:nvCxnSpPr>
                  <p:cNvPr id="114" name="直接连接符 113"/>
                  <p:cNvCxnSpPr/>
                  <p:nvPr/>
                </p:nvCxnSpPr>
                <p:spPr>
                  <a:xfrm flipH="1">
                    <a:off x="6037580" y="5511165"/>
                    <a:ext cx="1270" cy="242570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5" name="组合 114"/>
                  <p:cNvGrpSpPr/>
                  <p:nvPr/>
                </p:nvGrpSpPr>
                <p:grpSpPr>
                  <a:xfrm>
                    <a:off x="5882606" y="5325150"/>
                    <a:ext cx="343589" cy="338554"/>
                    <a:chOff x="2644234" y="4992875"/>
                    <a:chExt cx="343589" cy="338554"/>
                  </a:xfrm>
                </p:grpSpPr>
                <p:sp>
                  <p:nvSpPr>
                    <p:cNvPr id="116" name="矩形 115"/>
                    <p:cNvSpPr/>
                    <p:nvPr/>
                  </p:nvSpPr>
                  <p:spPr>
                    <a:xfrm>
                      <a:off x="2644234" y="5013374"/>
                      <a:ext cx="343589" cy="28130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117" name="TextBox 185"/>
                    <p:cNvSpPr txBox="1"/>
                    <p:nvPr/>
                  </p:nvSpPr>
                  <p:spPr>
                    <a:xfrm>
                      <a:off x="2677255" y="4992875"/>
                      <a:ext cx="28803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600" b="1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C</a:t>
                      </a:r>
                      <a:endParaRPr lang="zh-CN" altLang="en-US" sz="1600" b="1" dirty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2">
                            <a:tint val="85000"/>
                            <a:satMod val="155000"/>
                          </a:schemeClr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118" name="文本框 117"/>
                  <p:cNvSpPr txBox="1"/>
                  <p:nvPr/>
                </p:nvSpPr>
                <p:spPr>
                  <a:xfrm>
                    <a:off x="6142990" y="3404235"/>
                    <a:ext cx="785348" cy="368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/>
                      <a:t>0dB</a:t>
                    </a:r>
                    <a:endParaRPr lang="en-US" altLang="zh-CN"/>
                  </a:p>
                </p:txBody>
              </p:sp>
              <p:sp>
                <p:nvSpPr>
                  <p:cNvPr id="119" name="文本框 118"/>
                  <p:cNvSpPr txBox="1"/>
                  <p:nvPr/>
                </p:nvSpPr>
                <p:spPr>
                  <a:xfrm>
                    <a:off x="6190615" y="2689225"/>
                    <a:ext cx="737723" cy="368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dirty="0"/>
                      <a:t>1dB</a:t>
                    </a:r>
                    <a:endParaRPr lang="en-US" altLang="zh-CN" dirty="0"/>
                  </a:p>
                </p:txBody>
              </p:sp>
              <p:sp>
                <p:nvSpPr>
                  <p:cNvPr id="120" name="等腰三角形 119"/>
                  <p:cNvSpPr/>
                  <p:nvPr/>
                </p:nvSpPr>
                <p:spPr>
                  <a:xfrm>
                    <a:off x="5869383" y="2141220"/>
                    <a:ext cx="299720" cy="258445"/>
                  </a:xfrm>
                  <a:prstGeom prst="triangl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1" name="文本框 120"/>
                  <p:cNvSpPr txBox="1"/>
                  <p:nvPr/>
                </p:nvSpPr>
                <p:spPr>
                  <a:xfrm>
                    <a:off x="6170295" y="1810385"/>
                    <a:ext cx="659713" cy="368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dirty="0"/>
                      <a:t>1dB</a:t>
                    </a:r>
                    <a:endParaRPr lang="en-US" altLang="zh-CN" dirty="0"/>
                  </a:p>
                </p:txBody>
              </p:sp>
              <p:sp>
                <p:nvSpPr>
                  <p:cNvPr id="122" name="文本框 121"/>
                  <p:cNvSpPr txBox="1"/>
                  <p:nvPr/>
                </p:nvSpPr>
                <p:spPr>
                  <a:xfrm>
                    <a:off x="6228715" y="1120140"/>
                    <a:ext cx="542925" cy="368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/>
                      <a:t>0dB</a:t>
                    </a:r>
                    <a:endParaRPr lang="en-US" altLang="zh-CN"/>
                  </a:p>
                </p:txBody>
              </p:sp>
              <p:sp>
                <p:nvSpPr>
                  <p:cNvPr id="123" name="文本框 122"/>
                  <p:cNvSpPr txBox="1"/>
                  <p:nvPr/>
                </p:nvSpPr>
                <p:spPr>
                  <a:xfrm>
                    <a:off x="6170295" y="2132965"/>
                    <a:ext cx="829945" cy="368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/>
                      <a:t>HEMT</a:t>
                    </a:r>
                    <a:endParaRPr lang="en-US" altLang="zh-CN"/>
                  </a:p>
                </p:txBody>
              </p:sp>
              <p:sp>
                <p:nvSpPr>
                  <p:cNvPr id="124" name="文本框 123"/>
                  <p:cNvSpPr txBox="1"/>
                  <p:nvPr/>
                </p:nvSpPr>
                <p:spPr>
                  <a:xfrm>
                    <a:off x="6179185" y="5703570"/>
                    <a:ext cx="812800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altLang="zh-CN"/>
                      <a:t>8G LPF</a:t>
                    </a:r>
                    <a:endParaRPr lang="en-US" altLang="zh-CN"/>
                  </a:p>
                </p:txBody>
              </p:sp>
              <p:cxnSp>
                <p:nvCxnSpPr>
                  <p:cNvPr id="125" name="直接连接符 124"/>
                  <p:cNvCxnSpPr>
                    <a:stCxn id="113" idx="2"/>
                    <a:endCxn id="7" idx="0"/>
                  </p:cNvCxnSpPr>
                  <p:nvPr/>
                </p:nvCxnSpPr>
                <p:spPr>
                  <a:xfrm>
                    <a:off x="6029960" y="4460240"/>
                    <a:ext cx="5080" cy="318770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6" name="文本框 125"/>
                  <p:cNvSpPr txBox="1"/>
                  <p:nvPr/>
                </p:nvSpPr>
                <p:spPr>
                  <a:xfrm>
                    <a:off x="7273925" y="173355"/>
                    <a:ext cx="507365" cy="368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/>
                      <a:t>XY</a:t>
                    </a:r>
                    <a:endParaRPr lang="en-US" altLang="zh-CN"/>
                  </a:p>
                </p:txBody>
              </p:sp>
              <p:cxnSp>
                <p:nvCxnSpPr>
                  <p:cNvPr id="127" name="直接连接符 126"/>
                  <p:cNvCxnSpPr/>
                  <p:nvPr/>
                </p:nvCxnSpPr>
                <p:spPr>
                  <a:xfrm>
                    <a:off x="7372985" y="661670"/>
                    <a:ext cx="0" cy="522605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直接连接符 127"/>
                  <p:cNvCxnSpPr/>
                  <p:nvPr/>
                </p:nvCxnSpPr>
                <p:spPr>
                  <a:xfrm flipH="1">
                    <a:off x="7379152" y="1410221"/>
                    <a:ext cx="7049" cy="432048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直接连接符 128"/>
                  <p:cNvCxnSpPr/>
                  <p:nvPr/>
                </p:nvCxnSpPr>
                <p:spPr>
                  <a:xfrm flipH="1">
                    <a:off x="7372985" y="2046605"/>
                    <a:ext cx="9525" cy="557530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直接连接符 129"/>
                  <p:cNvCxnSpPr/>
                  <p:nvPr/>
                </p:nvCxnSpPr>
                <p:spPr>
                  <a:xfrm flipH="1">
                    <a:off x="7349307" y="2910726"/>
                    <a:ext cx="7049" cy="432048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直接连接符 130"/>
                  <p:cNvCxnSpPr/>
                  <p:nvPr/>
                </p:nvCxnSpPr>
                <p:spPr>
                  <a:xfrm flipH="1">
                    <a:off x="7365817" y="3538741"/>
                    <a:ext cx="7049" cy="432048"/>
                  </a:xfrm>
                  <a:prstGeom prst="line">
                    <a:avLst/>
                  </a:prstGeom>
                  <a:ln w="3810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直接连接符 131"/>
                  <p:cNvCxnSpPr>
                    <a:endCxn id="205" idx="1"/>
                  </p:cNvCxnSpPr>
                  <p:nvPr/>
                </p:nvCxnSpPr>
                <p:spPr>
                  <a:xfrm>
                    <a:off x="7372985" y="4277360"/>
                    <a:ext cx="12700" cy="877570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3" name="矩形 132"/>
                  <p:cNvSpPr/>
                  <p:nvPr/>
                </p:nvSpPr>
                <p:spPr>
                  <a:xfrm>
                    <a:off x="7280822" y="1175756"/>
                    <a:ext cx="205121" cy="28130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34" name="矩形 133"/>
                  <p:cNvSpPr/>
                  <p:nvPr/>
                </p:nvSpPr>
                <p:spPr>
                  <a:xfrm>
                    <a:off x="7287807" y="1826631"/>
                    <a:ext cx="205121" cy="28130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35" name="矩形 134"/>
                  <p:cNvSpPr/>
                  <p:nvPr/>
                </p:nvSpPr>
                <p:spPr>
                  <a:xfrm>
                    <a:off x="7273837" y="2699121"/>
                    <a:ext cx="205121" cy="28130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36" name="矩形 135"/>
                  <p:cNvSpPr/>
                  <p:nvPr/>
                </p:nvSpPr>
                <p:spPr>
                  <a:xfrm>
                    <a:off x="7280822" y="3388731"/>
                    <a:ext cx="205121" cy="28130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37" name="矩形 136"/>
                  <p:cNvSpPr/>
                  <p:nvPr/>
                </p:nvSpPr>
                <p:spPr>
                  <a:xfrm>
                    <a:off x="7280822" y="3995791"/>
                    <a:ext cx="205121" cy="28130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38" name="文本框 137"/>
                  <p:cNvSpPr txBox="1"/>
                  <p:nvPr/>
                </p:nvSpPr>
                <p:spPr>
                  <a:xfrm>
                    <a:off x="7486015" y="1148080"/>
                    <a:ext cx="542925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altLang="zh-CN"/>
                      <a:t>0dB</a:t>
                    </a:r>
                    <a:endParaRPr lang="en-US" altLang="zh-CN"/>
                  </a:p>
                </p:txBody>
              </p:sp>
              <p:sp>
                <p:nvSpPr>
                  <p:cNvPr id="139" name="文本框 138"/>
                  <p:cNvSpPr txBox="1"/>
                  <p:nvPr/>
                </p:nvSpPr>
                <p:spPr>
                  <a:xfrm>
                    <a:off x="7493000" y="1797050"/>
                    <a:ext cx="658495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altLang="zh-CN"/>
                      <a:t>20dB</a:t>
                    </a:r>
                    <a:endParaRPr lang="en-US" altLang="zh-CN"/>
                  </a:p>
                </p:txBody>
              </p:sp>
              <p:sp>
                <p:nvSpPr>
                  <p:cNvPr id="140" name="文本框 139"/>
                  <p:cNvSpPr txBox="1"/>
                  <p:nvPr/>
                </p:nvSpPr>
                <p:spPr>
                  <a:xfrm>
                    <a:off x="7493000" y="2655570"/>
                    <a:ext cx="658495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altLang="zh-CN"/>
                      <a:t>10dB</a:t>
                    </a:r>
                    <a:endParaRPr lang="en-US" altLang="zh-CN"/>
                  </a:p>
                </p:txBody>
              </p:sp>
              <p:sp>
                <p:nvSpPr>
                  <p:cNvPr id="141" name="文本框 140"/>
                  <p:cNvSpPr txBox="1"/>
                  <p:nvPr/>
                </p:nvSpPr>
                <p:spPr>
                  <a:xfrm>
                    <a:off x="7493000" y="3388995"/>
                    <a:ext cx="658495" cy="368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dirty="0"/>
                      <a:t>0dB</a:t>
                    </a:r>
                    <a:endParaRPr lang="en-US" altLang="zh-CN" dirty="0"/>
                  </a:p>
                </p:txBody>
              </p:sp>
              <p:sp>
                <p:nvSpPr>
                  <p:cNvPr id="142" name="文本框 141"/>
                  <p:cNvSpPr txBox="1"/>
                  <p:nvPr/>
                </p:nvSpPr>
                <p:spPr>
                  <a:xfrm>
                    <a:off x="7493000" y="3970655"/>
                    <a:ext cx="658495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altLang="zh-CN"/>
                      <a:t>10dB</a:t>
                    </a:r>
                    <a:endParaRPr lang="en-US" altLang="zh-CN"/>
                  </a:p>
                </p:txBody>
              </p:sp>
              <p:sp>
                <p:nvSpPr>
                  <p:cNvPr id="146" name="文本框 145"/>
                  <p:cNvSpPr txBox="1"/>
                  <p:nvPr/>
                </p:nvSpPr>
                <p:spPr>
                  <a:xfrm>
                    <a:off x="8414385" y="188595"/>
                    <a:ext cx="507365" cy="368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/>
                      <a:t>Z</a:t>
                    </a:r>
                    <a:endParaRPr lang="en-US" altLang="zh-CN"/>
                  </a:p>
                </p:txBody>
              </p:sp>
              <p:cxnSp>
                <p:nvCxnSpPr>
                  <p:cNvPr id="147" name="直接连接符 146"/>
                  <p:cNvCxnSpPr/>
                  <p:nvPr/>
                </p:nvCxnSpPr>
                <p:spPr>
                  <a:xfrm>
                    <a:off x="8542655" y="684530"/>
                    <a:ext cx="0" cy="522605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直接连接符 147"/>
                  <p:cNvCxnSpPr/>
                  <p:nvPr/>
                </p:nvCxnSpPr>
                <p:spPr>
                  <a:xfrm flipH="1">
                    <a:off x="8532947" y="1434351"/>
                    <a:ext cx="7049" cy="432048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直接连接符 149"/>
                  <p:cNvCxnSpPr/>
                  <p:nvPr/>
                </p:nvCxnSpPr>
                <p:spPr>
                  <a:xfrm flipH="1">
                    <a:off x="8540115" y="2083435"/>
                    <a:ext cx="9525" cy="557530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直接连接符 150"/>
                  <p:cNvCxnSpPr/>
                  <p:nvPr/>
                </p:nvCxnSpPr>
                <p:spPr>
                  <a:xfrm flipH="1">
                    <a:off x="8542472" y="2910726"/>
                    <a:ext cx="7049" cy="432048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直接连接符 151"/>
                  <p:cNvCxnSpPr/>
                  <p:nvPr/>
                </p:nvCxnSpPr>
                <p:spPr>
                  <a:xfrm flipH="1">
                    <a:off x="8556442" y="3535566"/>
                    <a:ext cx="7049" cy="432048"/>
                  </a:xfrm>
                  <a:prstGeom prst="line">
                    <a:avLst/>
                  </a:prstGeom>
                  <a:ln w="3810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直接连接符 152"/>
                  <p:cNvCxnSpPr/>
                  <p:nvPr/>
                </p:nvCxnSpPr>
                <p:spPr>
                  <a:xfrm flipH="1">
                    <a:off x="8556442" y="4275341"/>
                    <a:ext cx="7049" cy="432048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矩形 153"/>
                  <p:cNvSpPr/>
                  <p:nvPr/>
                </p:nvSpPr>
                <p:spPr>
                  <a:xfrm>
                    <a:off x="8433982" y="1196711"/>
                    <a:ext cx="205121" cy="28130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55" name="矩形 154"/>
                  <p:cNvSpPr/>
                  <p:nvPr/>
                </p:nvSpPr>
                <p:spPr>
                  <a:xfrm>
                    <a:off x="8441602" y="1801866"/>
                    <a:ext cx="205121" cy="28130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56" name="矩形 155"/>
                  <p:cNvSpPr/>
                  <p:nvPr/>
                </p:nvSpPr>
                <p:spPr>
                  <a:xfrm>
                    <a:off x="8457477" y="2670546"/>
                    <a:ext cx="205121" cy="28130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57" name="矩形 156"/>
                  <p:cNvSpPr/>
                  <p:nvPr/>
                </p:nvSpPr>
                <p:spPr>
                  <a:xfrm>
                    <a:off x="8464462" y="3393811"/>
                    <a:ext cx="205121" cy="28130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58" name="矩形 157"/>
                  <p:cNvSpPr/>
                  <p:nvPr/>
                </p:nvSpPr>
                <p:spPr>
                  <a:xfrm>
                    <a:off x="8464462" y="4000871"/>
                    <a:ext cx="205121" cy="28130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59" name="文本框 158"/>
                  <p:cNvSpPr txBox="1"/>
                  <p:nvPr/>
                </p:nvSpPr>
                <p:spPr>
                  <a:xfrm>
                    <a:off x="8669655" y="1153160"/>
                    <a:ext cx="542925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altLang="zh-CN"/>
                      <a:t>0dB</a:t>
                    </a:r>
                    <a:endParaRPr lang="en-US" altLang="zh-CN"/>
                  </a:p>
                </p:txBody>
              </p:sp>
              <p:sp>
                <p:nvSpPr>
                  <p:cNvPr id="160" name="文本框 159"/>
                  <p:cNvSpPr txBox="1"/>
                  <p:nvPr/>
                </p:nvSpPr>
                <p:spPr>
                  <a:xfrm>
                    <a:off x="8676640" y="1802130"/>
                    <a:ext cx="658495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altLang="zh-CN"/>
                      <a:t>20dB</a:t>
                    </a:r>
                    <a:endParaRPr lang="en-US" altLang="zh-CN"/>
                  </a:p>
                </p:txBody>
              </p:sp>
              <p:sp>
                <p:nvSpPr>
                  <p:cNvPr id="161" name="文本框 160"/>
                  <p:cNvSpPr txBox="1"/>
                  <p:nvPr/>
                </p:nvSpPr>
                <p:spPr>
                  <a:xfrm>
                    <a:off x="8676640" y="2660650"/>
                    <a:ext cx="542925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altLang="zh-CN"/>
                      <a:t>0dB</a:t>
                    </a:r>
                    <a:endParaRPr lang="en-US" altLang="zh-CN"/>
                  </a:p>
                </p:txBody>
              </p:sp>
              <p:sp>
                <p:nvSpPr>
                  <p:cNvPr id="162" name="文本框 161"/>
                  <p:cNvSpPr txBox="1"/>
                  <p:nvPr/>
                </p:nvSpPr>
                <p:spPr>
                  <a:xfrm>
                    <a:off x="8676640" y="3394075"/>
                    <a:ext cx="677545" cy="368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dirty="0"/>
                      <a:t>0dB</a:t>
                    </a:r>
                    <a:endParaRPr lang="en-US" altLang="zh-CN" dirty="0"/>
                  </a:p>
                </p:txBody>
              </p:sp>
              <p:sp>
                <p:nvSpPr>
                  <p:cNvPr id="163" name="文本框 162"/>
                  <p:cNvSpPr txBox="1"/>
                  <p:nvPr/>
                </p:nvSpPr>
                <p:spPr>
                  <a:xfrm>
                    <a:off x="8676640" y="3975735"/>
                    <a:ext cx="658495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altLang="zh-CN"/>
                      <a:t>10dB</a:t>
                    </a:r>
                    <a:endParaRPr lang="en-US" altLang="zh-CN"/>
                  </a:p>
                </p:txBody>
              </p:sp>
              <p:sp>
                <p:nvSpPr>
                  <p:cNvPr id="164" name="矩形 163"/>
                  <p:cNvSpPr/>
                  <p:nvPr/>
                </p:nvSpPr>
                <p:spPr>
                  <a:xfrm>
                    <a:off x="8471529" y="4539034"/>
                    <a:ext cx="205121" cy="281305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65" name="文本框 164"/>
                  <p:cNvSpPr txBox="1"/>
                  <p:nvPr/>
                </p:nvSpPr>
                <p:spPr>
                  <a:xfrm>
                    <a:off x="8646795" y="4490085"/>
                    <a:ext cx="1252220" cy="368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/>
                      <a:t>500M LPF</a:t>
                    </a:r>
                    <a:endParaRPr lang="en-US" altLang="zh-CN"/>
                  </a:p>
                </p:txBody>
              </p:sp>
              <p:sp>
                <p:nvSpPr>
                  <p:cNvPr id="166" name="文本框 165"/>
                  <p:cNvSpPr txBox="1"/>
                  <p:nvPr/>
                </p:nvSpPr>
                <p:spPr>
                  <a:xfrm>
                    <a:off x="8646795" y="4966335"/>
                    <a:ext cx="1252220" cy="368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/>
                      <a:t>RLC 8G</a:t>
                    </a:r>
                    <a:endParaRPr lang="en-US" altLang="zh-CN"/>
                  </a:p>
                </p:txBody>
              </p:sp>
              <p:cxnSp>
                <p:nvCxnSpPr>
                  <p:cNvPr id="167" name="直接连接符 166"/>
                  <p:cNvCxnSpPr/>
                  <p:nvPr/>
                </p:nvCxnSpPr>
                <p:spPr>
                  <a:xfrm flipH="1">
                    <a:off x="8575492" y="4830331"/>
                    <a:ext cx="7049" cy="432048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8" name="矩形 167"/>
                  <p:cNvSpPr/>
                  <p:nvPr/>
                </p:nvSpPr>
                <p:spPr>
                  <a:xfrm>
                    <a:off x="8476609" y="5072434"/>
                    <a:ext cx="205121" cy="281305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cxnSp>
                <p:nvCxnSpPr>
                  <p:cNvPr id="170" name="直接连接符 169"/>
                  <p:cNvCxnSpPr/>
                  <p:nvPr/>
                </p:nvCxnSpPr>
                <p:spPr>
                  <a:xfrm>
                    <a:off x="8589645" y="5338445"/>
                    <a:ext cx="3175" cy="347980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2" name="矩形 171"/>
                  <p:cNvSpPr/>
                  <p:nvPr/>
                </p:nvSpPr>
                <p:spPr>
                  <a:xfrm>
                    <a:off x="10034270" y="5535295"/>
                    <a:ext cx="343535" cy="281305"/>
                  </a:xfrm>
                  <a:prstGeom prst="rect">
                    <a:avLst/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73" name="TextBox 185"/>
                  <p:cNvSpPr txBox="1"/>
                  <p:nvPr/>
                </p:nvSpPr>
                <p:spPr>
                  <a:xfrm>
                    <a:off x="10038715" y="5504180"/>
                    <a:ext cx="288290" cy="3371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600" b="1" dirty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2">
                            <a:tint val="85000"/>
                            <a:satMod val="155000"/>
                          </a:schemeClr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rPr>
                      <a:t>T</a:t>
                    </a:r>
                    <a:endParaRPr lang="en-US" altLang="zh-CN" sz="1600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bg2">
                          <a:tint val="85000"/>
                          <a:satMod val="155000"/>
                        </a:scheme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74" name="文本框 173"/>
                  <p:cNvSpPr txBox="1"/>
                  <p:nvPr/>
                </p:nvSpPr>
                <p:spPr>
                  <a:xfrm>
                    <a:off x="10006965" y="234315"/>
                    <a:ext cx="507365" cy="368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/>
                      <a:t>DC</a:t>
                    </a:r>
                    <a:endParaRPr lang="en-US" altLang="zh-CN"/>
                  </a:p>
                </p:txBody>
              </p:sp>
              <p:cxnSp>
                <p:nvCxnSpPr>
                  <p:cNvPr id="175" name="直接连接符 174"/>
                  <p:cNvCxnSpPr/>
                  <p:nvPr/>
                </p:nvCxnSpPr>
                <p:spPr>
                  <a:xfrm>
                    <a:off x="10099040" y="610235"/>
                    <a:ext cx="0" cy="522605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直接连接符 175"/>
                  <p:cNvCxnSpPr/>
                  <p:nvPr/>
                </p:nvCxnSpPr>
                <p:spPr>
                  <a:xfrm flipH="1">
                    <a:off x="10112827" y="1458481"/>
                    <a:ext cx="7049" cy="432048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直接连接符 176"/>
                  <p:cNvCxnSpPr/>
                  <p:nvPr/>
                </p:nvCxnSpPr>
                <p:spPr>
                  <a:xfrm flipH="1">
                    <a:off x="10119995" y="2078355"/>
                    <a:ext cx="9525" cy="557530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直接连接符 177"/>
                  <p:cNvCxnSpPr/>
                  <p:nvPr/>
                </p:nvCxnSpPr>
                <p:spPr>
                  <a:xfrm flipH="1">
                    <a:off x="10112827" y="2934856"/>
                    <a:ext cx="7049" cy="432048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直接连接符 178"/>
                  <p:cNvCxnSpPr/>
                  <p:nvPr/>
                </p:nvCxnSpPr>
                <p:spPr>
                  <a:xfrm flipH="1">
                    <a:off x="10105842" y="3579381"/>
                    <a:ext cx="7049" cy="432048"/>
                  </a:xfrm>
                  <a:prstGeom prst="line">
                    <a:avLst/>
                  </a:prstGeom>
                  <a:ln w="3810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0" name="矩形 179"/>
                  <p:cNvSpPr/>
                  <p:nvPr/>
                </p:nvSpPr>
                <p:spPr>
                  <a:xfrm>
                    <a:off x="10013862" y="1216396"/>
                    <a:ext cx="205121" cy="28130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81" name="矩形 180"/>
                  <p:cNvSpPr/>
                  <p:nvPr/>
                </p:nvSpPr>
                <p:spPr>
                  <a:xfrm>
                    <a:off x="10020847" y="1826631"/>
                    <a:ext cx="205121" cy="281305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82" name="矩形 181"/>
                  <p:cNvSpPr/>
                  <p:nvPr/>
                </p:nvSpPr>
                <p:spPr>
                  <a:xfrm>
                    <a:off x="10013862" y="2649591"/>
                    <a:ext cx="205121" cy="28130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83" name="矩形 182"/>
                  <p:cNvSpPr/>
                  <p:nvPr/>
                </p:nvSpPr>
                <p:spPr>
                  <a:xfrm>
                    <a:off x="10013862" y="3388731"/>
                    <a:ext cx="205121" cy="28130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84" name="文本框 183"/>
                  <p:cNvSpPr txBox="1"/>
                  <p:nvPr/>
                </p:nvSpPr>
                <p:spPr>
                  <a:xfrm>
                    <a:off x="10283825" y="1163955"/>
                    <a:ext cx="542925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altLang="zh-CN"/>
                      <a:t>0dB</a:t>
                    </a:r>
                    <a:endParaRPr lang="en-US" altLang="zh-CN"/>
                  </a:p>
                </p:txBody>
              </p:sp>
              <p:sp>
                <p:nvSpPr>
                  <p:cNvPr id="185" name="文本框 184"/>
                  <p:cNvSpPr txBox="1"/>
                  <p:nvPr/>
                </p:nvSpPr>
                <p:spPr>
                  <a:xfrm>
                    <a:off x="10226040" y="1837690"/>
                    <a:ext cx="477520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altLang="zh-CN"/>
                      <a:t>RC </a:t>
                    </a:r>
                    <a:endParaRPr lang="en-US" altLang="zh-CN"/>
                  </a:p>
                </p:txBody>
              </p:sp>
              <p:sp>
                <p:nvSpPr>
                  <p:cNvPr id="186" name="文本框 185"/>
                  <p:cNvSpPr txBox="1"/>
                  <p:nvPr/>
                </p:nvSpPr>
                <p:spPr>
                  <a:xfrm>
                    <a:off x="10226040" y="2640330"/>
                    <a:ext cx="542925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altLang="zh-CN"/>
                      <a:t>0dB</a:t>
                    </a:r>
                    <a:endParaRPr lang="en-US" altLang="zh-CN"/>
                  </a:p>
                </p:txBody>
              </p:sp>
              <p:sp>
                <p:nvSpPr>
                  <p:cNvPr id="187" name="文本框 186"/>
                  <p:cNvSpPr txBox="1"/>
                  <p:nvPr/>
                </p:nvSpPr>
                <p:spPr>
                  <a:xfrm>
                    <a:off x="10226040" y="3429635"/>
                    <a:ext cx="746760" cy="368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dirty="0"/>
                      <a:t>0dB</a:t>
                    </a:r>
                    <a:endParaRPr lang="en-US" altLang="zh-CN" dirty="0"/>
                  </a:p>
                </p:txBody>
              </p:sp>
              <p:sp>
                <p:nvSpPr>
                  <p:cNvPr id="188" name="矩形 187"/>
                  <p:cNvSpPr/>
                  <p:nvPr/>
                </p:nvSpPr>
                <p:spPr>
                  <a:xfrm>
                    <a:off x="10020929" y="4045639"/>
                    <a:ext cx="205121" cy="281305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cxnSp>
                <p:nvCxnSpPr>
                  <p:cNvPr id="189" name="直接连接符 188"/>
                  <p:cNvCxnSpPr/>
                  <p:nvPr/>
                </p:nvCxnSpPr>
                <p:spPr>
                  <a:xfrm flipH="1">
                    <a:off x="10131242" y="4335666"/>
                    <a:ext cx="7049" cy="432048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0" name="矩形 189"/>
                  <p:cNvSpPr/>
                  <p:nvPr/>
                </p:nvSpPr>
                <p:spPr>
                  <a:xfrm>
                    <a:off x="10036169" y="4779064"/>
                    <a:ext cx="205121" cy="281305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ln>
                        <a:solidFill>
                          <a:srgbClr val="C00000"/>
                        </a:solidFill>
                      </a:ln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91" name="文本框 190"/>
                  <p:cNvSpPr txBox="1"/>
                  <p:nvPr/>
                </p:nvSpPr>
                <p:spPr>
                  <a:xfrm>
                    <a:off x="10241280" y="4041775"/>
                    <a:ext cx="1252220" cy="368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/>
                      <a:t>80M LPF</a:t>
                    </a:r>
                    <a:endParaRPr lang="en-US" altLang="zh-CN"/>
                  </a:p>
                </p:txBody>
              </p:sp>
              <p:sp>
                <p:nvSpPr>
                  <p:cNvPr id="192" name="文本框 191"/>
                  <p:cNvSpPr txBox="1"/>
                  <p:nvPr/>
                </p:nvSpPr>
                <p:spPr>
                  <a:xfrm>
                    <a:off x="10241280" y="4660265"/>
                    <a:ext cx="1252220" cy="368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/>
                      <a:t>8G LPF</a:t>
                    </a:r>
                    <a:endParaRPr lang="en-US" altLang="zh-CN"/>
                  </a:p>
                </p:txBody>
              </p:sp>
              <p:cxnSp>
                <p:nvCxnSpPr>
                  <p:cNvPr id="193" name="直接连接符 192"/>
                  <p:cNvCxnSpPr/>
                  <p:nvPr/>
                </p:nvCxnSpPr>
                <p:spPr>
                  <a:xfrm>
                    <a:off x="10138410" y="5028565"/>
                    <a:ext cx="1270" cy="517525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直接连接符 193"/>
                  <p:cNvCxnSpPr/>
                  <p:nvPr/>
                </p:nvCxnSpPr>
                <p:spPr>
                  <a:xfrm flipH="1">
                    <a:off x="10179685" y="5813425"/>
                    <a:ext cx="6350" cy="407670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直接连接符 194"/>
                  <p:cNvCxnSpPr>
                    <a:endCxn id="173" idx="1"/>
                  </p:cNvCxnSpPr>
                  <p:nvPr/>
                </p:nvCxnSpPr>
                <p:spPr>
                  <a:xfrm>
                    <a:off x="8582660" y="5666105"/>
                    <a:ext cx="1456055" cy="6985"/>
                  </a:xfrm>
                  <a:prstGeom prst="line">
                    <a:avLst/>
                  </a:prstGeom>
                  <a:ln w="381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直接连接符 195"/>
                  <p:cNvCxnSpPr/>
                  <p:nvPr/>
                </p:nvCxnSpPr>
                <p:spPr>
                  <a:xfrm>
                    <a:off x="3866515" y="3366770"/>
                    <a:ext cx="7569200" cy="5715"/>
                  </a:xfrm>
                  <a:prstGeom prst="line">
                    <a:avLst/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直接连接符 196"/>
                  <p:cNvCxnSpPr/>
                  <p:nvPr/>
                </p:nvCxnSpPr>
                <p:spPr>
                  <a:xfrm>
                    <a:off x="3866515" y="2649855"/>
                    <a:ext cx="7569200" cy="5715"/>
                  </a:xfrm>
                  <a:prstGeom prst="line">
                    <a:avLst/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直接连接符 197"/>
                  <p:cNvCxnSpPr/>
                  <p:nvPr/>
                </p:nvCxnSpPr>
                <p:spPr>
                  <a:xfrm>
                    <a:off x="3866515" y="1791335"/>
                    <a:ext cx="7569200" cy="5715"/>
                  </a:xfrm>
                  <a:prstGeom prst="line">
                    <a:avLst/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直接连接符 198"/>
                  <p:cNvCxnSpPr/>
                  <p:nvPr/>
                </p:nvCxnSpPr>
                <p:spPr>
                  <a:xfrm>
                    <a:off x="3866515" y="4005580"/>
                    <a:ext cx="7569200" cy="5715"/>
                  </a:xfrm>
                  <a:prstGeom prst="line">
                    <a:avLst/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0" name="组合 199"/>
              <p:cNvGrpSpPr/>
              <p:nvPr/>
            </p:nvGrpSpPr>
            <p:grpSpPr>
              <a:xfrm>
                <a:off x="10110" y="934"/>
                <a:ext cx="302" cy="1824"/>
                <a:chOff x="9989" y="925"/>
                <a:chExt cx="302" cy="1824"/>
              </a:xfrm>
            </p:grpSpPr>
            <p:cxnSp>
              <p:nvCxnSpPr>
                <p:cNvPr id="201" name="直接连接符 200"/>
                <p:cNvCxnSpPr/>
                <p:nvPr/>
              </p:nvCxnSpPr>
              <p:spPr>
                <a:xfrm flipH="1">
                  <a:off x="10146" y="925"/>
                  <a:ext cx="15" cy="878"/>
                </a:xfrm>
                <a:prstGeom prst="line">
                  <a:avLst/>
                </a:prstGeom>
                <a:ln w="381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/>
                <p:cNvCxnSpPr/>
                <p:nvPr/>
              </p:nvCxnSpPr>
              <p:spPr>
                <a:xfrm flipH="1">
                  <a:off x="10133" y="1871"/>
                  <a:ext cx="15" cy="878"/>
                </a:xfrm>
                <a:prstGeom prst="line">
                  <a:avLst/>
                </a:prstGeom>
                <a:ln w="381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矩形 202"/>
                <p:cNvSpPr/>
                <p:nvPr/>
              </p:nvSpPr>
              <p:spPr>
                <a:xfrm>
                  <a:off x="9989" y="1856"/>
                  <a:ext cx="302" cy="301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n>
                      <a:solidFill>
                        <a:srgbClr val="C00000"/>
                      </a:solidFill>
                    </a:ln>
                    <a:solidFill>
                      <a:srgbClr val="C00000"/>
                    </a:solidFill>
                  </a:endParaRPr>
                </a:p>
              </p:txBody>
            </p:sp>
          </p:grpSp>
        </p:grpSp>
        <p:sp>
          <p:nvSpPr>
            <p:cNvPr id="204" name="矩形 203"/>
            <p:cNvSpPr/>
            <p:nvPr/>
          </p:nvSpPr>
          <p:spPr>
            <a:xfrm>
              <a:off x="12238" y="7696"/>
              <a:ext cx="296" cy="44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205" name="文本框 204"/>
            <p:cNvSpPr txBox="1"/>
            <p:nvPr/>
          </p:nvSpPr>
          <p:spPr>
            <a:xfrm>
              <a:off x="12409" y="7607"/>
              <a:ext cx="197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RLC 8G</a:t>
              </a:r>
              <a:endParaRPr lang="en-US" altLang="zh-CN"/>
            </a:p>
          </p:txBody>
        </p:sp>
      </p:grpSp>
      <p:graphicFrame>
        <p:nvGraphicFramePr>
          <p:cNvPr id="224" name="表格 223"/>
          <p:cNvGraphicFramePr/>
          <p:nvPr/>
        </p:nvGraphicFramePr>
        <p:xfrm>
          <a:off x="2289175" y="2748915"/>
          <a:ext cx="14427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440"/>
                <a:gridCol w="589280"/>
              </a:tblGrid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RI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A13</a:t>
                      </a:r>
                      <a:endParaRPr lang="en-US" altLang="zh-CN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RO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E33</a:t>
                      </a:r>
                      <a:endParaRPr lang="en-US" altLang="zh-CN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JPA DC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E21</a:t>
                      </a:r>
                      <a:endParaRPr lang="en-US" altLang="zh-CN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JPA PUMP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E27</a:t>
                      </a:r>
                      <a:endParaRPr lang="en-US" altLang="zh-CN" sz="12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3" name="表格 222"/>
          <p:cNvGraphicFramePr/>
          <p:nvPr/>
        </p:nvGraphicFramePr>
        <p:xfrm>
          <a:off x="225425" y="2748915"/>
          <a:ext cx="194881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870"/>
                <a:gridCol w="453390"/>
                <a:gridCol w="499745"/>
                <a:gridCol w="511810"/>
              </a:tblGrid>
              <a:tr h="27432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XY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Z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DC</a:t>
                      </a:r>
                      <a:endParaRPr lang="en-US" altLang="zh-CN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Q1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A1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A14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E16</a:t>
                      </a:r>
                      <a:endParaRPr lang="en-US" altLang="zh-CN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Q2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A2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A15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E15</a:t>
                      </a:r>
                      <a:endParaRPr lang="en-US" altLang="zh-CN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Q3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A3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A16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E5</a:t>
                      </a:r>
                      <a:endParaRPr lang="en-US" altLang="zh-CN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Q4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A4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A17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Q5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A5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A18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Q6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A6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A19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Q7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A7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A20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Q8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A8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A21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Q9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A9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A22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200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Q10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A10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A23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200"/>
                    </a:p>
                  </a:txBody>
                  <a:tcPr/>
                </a:tc>
              </a:tr>
              <a:tr h="1625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Q11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A11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A24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Q12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A12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A25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9" name="矩形 208"/>
          <p:cNvSpPr/>
          <p:nvPr/>
        </p:nvSpPr>
        <p:spPr>
          <a:xfrm>
            <a:off x="236767" y="699506"/>
            <a:ext cx="205121" cy="28130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246" name="矩形 245"/>
          <p:cNvSpPr/>
          <p:nvPr/>
        </p:nvSpPr>
        <p:spPr>
          <a:xfrm>
            <a:off x="236849" y="1234494"/>
            <a:ext cx="205121" cy="28130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grpSp>
        <p:nvGrpSpPr>
          <p:cNvPr id="210" name="组合 209"/>
          <p:cNvGrpSpPr/>
          <p:nvPr/>
        </p:nvGrpSpPr>
        <p:grpSpPr>
          <a:xfrm>
            <a:off x="1863725" y="671830"/>
            <a:ext cx="374015" cy="337185"/>
            <a:chOff x="2644234" y="4585205"/>
            <a:chExt cx="343589" cy="365391"/>
          </a:xfrm>
        </p:grpSpPr>
        <p:sp>
          <p:nvSpPr>
            <p:cNvPr id="211" name="矩形 210"/>
            <p:cNvSpPr/>
            <p:nvPr/>
          </p:nvSpPr>
          <p:spPr>
            <a:xfrm>
              <a:off x="2644234" y="4600624"/>
              <a:ext cx="343589" cy="28130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212" name="TextBox 185"/>
            <p:cNvSpPr txBox="1"/>
            <p:nvPr/>
          </p:nvSpPr>
          <p:spPr>
            <a:xfrm>
              <a:off x="2644235" y="4585205"/>
              <a:ext cx="288030" cy="365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</a:t>
              </a:r>
              <a:endParaRPr lang="zh-CN" altLang="en-US" sz="1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213" name="文本框 212"/>
          <p:cNvSpPr txBox="1"/>
          <p:nvPr/>
        </p:nvSpPr>
        <p:spPr>
          <a:xfrm>
            <a:off x="563245" y="614680"/>
            <a:ext cx="11722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attenuator</a:t>
            </a:r>
            <a:endParaRPr lang="en-US" altLang="zh-CN"/>
          </a:p>
        </p:txBody>
      </p:sp>
      <p:sp>
        <p:nvSpPr>
          <p:cNvPr id="214" name="文本框 213"/>
          <p:cNvSpPr txBox="1"/>
          <p:nvPr/>
        </p:nvSpPr>
        <p:spPr>
          <a:xfrm>
            <a:off x="584835" y="1135380"/>
            <a:ext cx="6261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filter</a:t>
            </a:r>
            <a:endParaRPr lang="en-US" altLang="zh-CN"/>
          </a:p>
        </p:txBody>
      </p:sp>
      <p:sp>
        <p:nvSpPr>
          <p:cNvPr id="215" name="文本框 214"/>
          <p:cNvSpPr txBox="1"/>
          <p:nvPr/>
        </p:nvSpPr>
        <p:spPr>
          <a:xfrm>
            <a:off x="2289175" y="614680"/>
            <a:ext cx="1059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circulator</a:t>
            </a:r>
            <a:endParaRPr lang="en-US" altLang="zh-CN"/>
          </a:p>
        </p:txBody>
      </p:sp>
      <p:sp>
        <p:nvSpPr>
          <p:cNvPr id="216" name="文本框 215"/>
          <p:cNvSpPr txBox="1"/>
          <p:nvPr/>
        </p:nvSpPr>
        <p:spPr>
          <a:xfrm>
            <a:off x="2354580" y="1104265"/>
            <a:ext cx="9283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Bias Tee</a:t>
            </a:r>
            <a:endParaRPr lang="en-US" altLang="zh-CN"/>
          </a:p>
        </p:txBody>
      </p:sp>
      <p:grpSp>
        <p:nvGrpSpPr>
          <p:cNvPr id="217" name="组合 216"/>
          <p:cNvGrpSpPr/>
          <p:nvPr/>
        </p:nvGrpSpPr>
        <p:grpSpPr>
          <a:xfrm>
            <a:off x="1894171" y="1191935"/>
            <a:ext cx="343589" cy="337185"/>
            <a:chOff x="2644234" y="4585205"/>
            <a:chExt cx="343589" cy="337185"/>
          </a:xfrm>
        </p:grpSpPr>
        <p:sp>
          <p:nvSpPr>
            <p:cNvPr id="218" name="矩形 217"/>
            <p:cNvSpPr/>
            <p:nvPr/>
          </p:nvSpPr>
          <p:spPr>
            <a:xfrm>
              <a:off x="2644234" y="4600624"/>
              <a:ext cx="343589" cy="28130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219" name="TextBox 185"/>
            <p:cNvSpPr txBox="1"/>
            <p:nvPr/>
          </p:nvSpPr>
          <p:spPr>
            <a:xfrm>
              <a:off x="2699480" y="4585205"/>
              <a:ext cx="28803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T</a:t>
              </a:r>
              <a:endParaRPr lang="en-US" altLang="zh-CN" sz="1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220" name="矩形 219"/>
          <p:cNvSpPr/>
          <p:nvPr/>
        </p:nvSpPr>
        <p:spPr>
          <a:xfrm>
            <a:off x="236767" y="1846951"/>
            <a:ext cx="205121" cy="28130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563245" y="1686560"/>
            <a:ext cx="98996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RC  filter</a:t>
            </a:r>
            <a:endParaRPr lang="en-US" altLang="zh-CN"/>
          </a:p>
          <a:p>
            <a:r>
              <a:rPr lang="en-US" altLang="zh-CN"/>
              <a:t>R=1.2kΩ</a:t>
            </a:r>
            <a:endParaRPr lang="en-US" altLang="zh-CN"/>
          </a:p>
          <a:p>
            <a:r>
              <a:rPr lang="en-US" altLang="zh-CN"/>
              <a:t>C=100nF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5715" y="5080"/>
            <a:ext cx="1328420" cy="4603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p>
            <a:r>
              <a:rPr lang="en-US" altLang="zh-CN" sz="2400"/>
              <a:t>2.</a:t>
            </a:r>
            <a:r>
              <a:rPr lang="zh-CN" altLang="en-US" sz="2400"/>
              <a:t>接线</a:t>
            </a:r>
            <a:r>
              <a:rPr lang="zh-CN" altLang="zh-CN" sz="2400"/>
              <a:t>图</a:t>
            </a:r>
            <a:endParaRPr lang="zh-CN" altLang="zh-CN" sz="2400"/>
          </a:p>
        </p:txBody>
      </p:sp>
      <p:cxnSp>
        <p:nvCxnSpPr>
          <p:cNvPr id="3" name="直接连接符 2"/>
          <p:cNvCxnSpPr/>
          <p:nvPr/>
        </p:nvCxnSpPr>
        <p:spPr>
          <a:xfrm>
            <a:off x="8061325" y="5257800"/>
            <a:ext cx="17145" cy="97282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85"/>
          <p:cNvSpPr txBox="1"/>
          <p:nvPr/>
        </p:nvSpPr>
        <p:spPr>
          <a:xfrm>
            <a:off x="6555072" y="4774605"/>
            <a:ext cx="288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  <a:endParaRPr lang="zh-CN" altLang="en-US" sz="1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10" name="直接连接符 9"/>
          <p:cNvCxnSpPr>
            <a:stCxn id="7" idx="2"/>
          </p:cNvCxnSpPr>
          <p:nvPr/>
        </p:nvCxnSpPr>
        <p:spPr>
          <a:xfrm>
            <a:off x="6699250" y="5113020"/>
            <a:ext cx="7620" cy="22352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等腰三角形 10"/>
          <p:cNvSpPr/>
          <p:nvPr/>
        </p:nvSpPr>
        <p:spPr>
          <a:xfrm rot="5400000">
            <a:off x="7049848" y="4804410"/>
            <a:ext cx="299720" cy="2584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stCxn id="9" idx="3"/>
            <a:endCxn id="11" idx="3"/>
          </p:cNvCxnSpPr>
          <p:nvPr/>
        </p:nvCxnSpPr>
        <p:spPr>
          <a:xfrm flipV="1">
            <a:off x="6900545" y="4933950"/>
            <a:ext cx="170180" cy="635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172325" y="4972685"/>
            <a:ext cx="585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JPA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5715" y="5080"/>
            <a:ext cx="1777365" cy="4603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p>
            <a:r>
              <a:rPr lang="en-US" altLang="zh-CN" sz="2400"/>
              <a:t>4.</a:t>
            </a:r>
            <a:r>
              <a:rPr lang="zh-CN" altLang="en-US" sz="2400"/>
              <a:t>读取腔</a:t>
            </a:r>
            <a:r>
              <a:rPr lang="en-US" altLang="zh-CN" sz="2400"/>
              <a:t>S21</a:t>
            </a:r>
            <a:endParaRPr lang="en-US" altLang="zh-CN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3625" y="535305"/>
            <a:ext cx="10064750" cy="57873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715" y="5080"/>
            <a:ext cx="1938020" cy="4603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p>
            <a:r>
              <a:rPr lang="en-US" altLang="zh-CN" sz="2400"/>
              <a:t>3.</a:t>
            </a:r>
            <a:r>
              <a:rPr lang="zh-CN" altLang="en-US" sz="2400"/>
              <a:t>参数一览表</a:t>
            </a:r>
            <a:endParaRPr lang="zh-CN" altLang="en-US" sz="2400"/>
          </a:p>
        </p:txBody>
      </p:sp>
      <p:graphicFrame>
        <p:nvGraphicFramePr>
          <p:cNvPr id="223" name="表格 222"/>
          <p:cNvGraphicFramePr/>
          <p:nvPr/>
        </p:nvGraphicFramePr>
        <p:xfrm>
          <a:off x="337185" y="686435"/>
          <a:ext cx="11021695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245"/>
                <a:gridCol w="1089025"/>
                <a:gridCol w="897255"/>
                <a:gridCol w="1169035"/>
                <a:gridCol w="1616710"/>
                <a:gridCol w="1341755"/>
                <a:gridCol w="1565275"/>
                <a:gridCol w="2398395"/>
              </a:tblGrid>
              <a:tr h="3333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Qubit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fread</a:t>
                      </a:r>
                      <a:endParaRPr lang="en-US" altLang="zh-CN" sz="1800"/>
                    </a:p>
                    <a:p>
                      <a:pPr>
                        <a:buNone/>
                      </a:pPr>
                      <a:r>
                        <a:rPr lang="en-US" altLang="zh-CN" sz="1800"/>
                        <a:t>GHz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latin typeface="Calibri" panose="020F0502020204030204" charset="0"/>
                        </a:rPr>
                        <a:t>χ</a:t>
                      </a:r>
                      <a:endParaRPr lang="en-US" altLang="zh-CN" sz="1800"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/>
                        <a:t>MHz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f01</a:t>
                      </a:r>
                      <a:endParaRPr lang="en-US" altLang="zh-CN" sz="1800"/>
                    </a:p>
                    <a:p>
                      <a:pPr>
                        <a:buNone/>
                      </a:pPr>
                      <a:r>
                        <a:rPr lang="en-US" altLang="zh-CN" sz="1800"/>
                        <a:t>GHz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latin typeface="Calibri" panose="020F0502020204030204" charset="0"/>
                        </a:rPr>
                        <a:t>f01-f02</a:t>
                      </a:r>
                      <a:endParaRPr lang="en-US" altLang="zh-CN" sz="1800"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latin typeface="Calibri" panose="020F0502020204030204" charset="0"/>
                        </a:rPr>
                        <a:t>MHz</a:t>
                      </a:r>
                      <a:endParaRPr lang="en-US" altLang="zh-CN" sz="1800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T1</a:t>
                      </a:r>
                      <a:endParaRPr lang="en-US" altLang="zh-CN" sz="1800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latin typeface="Calibri" panose="020F0502020204030204" charset="0"/>
                        </a:rPr>
                        <a:t>μs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T2*</a:t>
                      </a:r>
                      <a:endParaRPr lang="en-US" altLang="zh-CN" sz="1800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latin typeface="Calibri" panose="020F0502020204030204" charset="0"/>
                        </a:rPr>
                        <a:t>μs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Readout Visibility</a:t>
                      </a:r>
                      <a:endParaRPr lang="en-US" altLang="zh-CN" sz="1800"/>
                    </a:p>
                    <a:p>
                      <a:pPr>
                        <a:buNone/>
                      </a:pPr>
                      <a:r>
                        <a:rPr lang="en-US" altLang="zh-CN" sz="1800"/>
                        <a:t>P(1-&gt;1 )-P(0-&gt;1)</a:t>
                      </a:r>
                      <a:endParaRPr lang="en-US" altLang="zh-CN" sz="18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Q1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6.5648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0.1?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3.2338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1.5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0.511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Q2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6.6048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0.3?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4.4366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200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30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15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0.676</a:t>
                      </a:r>
                      <a:endParaRPr lang="en-US" altLang="zh-CN" sz="18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Q3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6.6222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0.45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4.7717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257.1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7.5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0.805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336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Q4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6.6531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0.31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4.143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204.7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30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0.852</a:t>
                      </a:r>
                      <a:endParaRPr lang="en-US" altLang="zh-CN" sz="18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Q5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6.69067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0.45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4.845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250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7.5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0.695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Q6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6.71725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0.18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3.175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220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-----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-----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0.23?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Q7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6.73109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0.13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3.378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280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0.475</a:t>
                      </a:r>
                      <a:endParaRPr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5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Q8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6.76815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0.35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4.25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202.4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30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10.85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0.828</a:t>
                      </a:r>
                      <a:endParaRPr lang="en-US" altLang="zh-CN" sz="18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Q9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6.80602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0.35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4.695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250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36.6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21.72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0.73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Q10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6.82478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0.36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4.355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200.9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46.2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12.75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0.752</a:t>
                      </a:r>
                      <a:endParaRPr lang="en-US" altLang="zh-CN" sz="18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Q11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6.85778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0.37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4.71879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249.0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31.88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12.77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</a:rPr>
                        <a:t>0.465</a:t>
                      </a:r>
                      <a:endParaRPr lang="en-US" altLang="zh-CN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Q12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6.89978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0.35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4.225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203.08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38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14.8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0.466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/>
          <p:nvPr/>
        </p:nvGraphicFramePr>
        <p:xfrm>
          <a:off x="1246505" y="43180"/>
          <a:ext cx="8530590" cy="6772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175"/>
                <a:gridCol w="1697355"/>
                <a:gridCol w="1431925"/>
                <a:gridCol w="1411605"/>
                <a:gridCol w="1421765"/>
                <a:gridCol w="1421765"/>
              </a:tblGrid>
              <a:tr h="3689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Zdc bias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f01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T1</a:t>
                      </a: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us)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T2(us)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</a:t>
                      </a:r>
                      <a:r>
                        <a:rPr lang="en-US" altLang="zh-CN">
                          <a:latin typeface="Calibri" panose="020F0502020204030204" charset="0"/>
                        </a:rPr>
                        <a:t>Φ(us)</a:t>
                      </a:r>
                      <a:endParaRPr lang="en-US" altLang="zh-CN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41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4.43734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34.73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(12.61-13.56)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48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4.43911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(13.7-15.7)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4000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4.4379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47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(18.56-19.2)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41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8000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4.42453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33.48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(8.1-8.75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41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1e4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4.4124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48.16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(6.55-6.57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48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1.2e4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4.39645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52.9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(5.74-5.95)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1.4e4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4.37686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42.1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(4.56-4.96)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48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1.6e4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4.35355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20.6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(3.5-3.67)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746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1.6e4(q4zdc=-3e4)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4.354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36.65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(3.78-3.9)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41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1.8e4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4.32685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52.17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(3.45-3.52)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41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2e4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4.29595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45.68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(2.96-3)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41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2.2e4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4.261056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45.69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(2.88-3)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41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2.4e4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4.2224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32.49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(2.58-2.64)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41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2.6e4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4.17945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42.49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(2.13-2.19)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41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2.8e4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4.13265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35.91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(1.84-1.85)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41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3e4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4.0819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36.1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1.58-1.65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24155" y="160655"/>
            <a:ext cx="1807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Q2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9530" y="539115"/>
            <a:ext cx="5018405" cy="2781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30" y="3470275"/>
            <a:ext cx="5006340" cy="27628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135" y="422275"/>
            <a:ext cx="4292600" cy="3159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135" y="3697605"/>
            <a:ext cx="4290695" cy="31222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4955" y="53975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785" y="436880"/>
            <a:ext cx="3908425" cy="3206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3745230"/>
            <a:ext cx="3908425" cy="2933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965" y="319405"/>
            <a:ext cx="4962525" cy="3237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965" y="3591560"/>
            <a:ext cx="4963160" cy="31057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4955" y="53975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2000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" y="319405"/>
            <a:ext cx="5181600" cy="31280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447415"/>
            <a:ext cx="5033010" cy="3073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" y="149860"/>
            <a:ext cx="4822825" cy="31705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" y="3432175"/>
            <a:ext cx="4822825" cy="32270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20" y="96520"/>
            <a:ext cx="5394960" cy="32238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320" y="3373755"/>
            <a:ext cx="5544185" cy="33477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4955" y="53975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4000</a:t>
            </a:r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1466</Words>
  <Application>WPS 演示</Application>
  <PresentationFormat>宽屏</PresentationFormat>
  <Paragraphs>616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Arial</vt:lpstr>
      <vt:lpstr>宋体</vt:lpstr>
      <vt:lpstr>Wingdings</vt:lpstr>
      <vt:lpstr>Calibri</vt:lpstr>
      <vt:lpstr>Calibri Light</vt:lpstr>
      <vt:lpstr>微软雅黑</vt:lpstr>
      <vt:lpstr>Arial Unicode MS</vt:lpstr>
      <vt:lpstr>Office 主题</vt:lpstr>
      <vt:lpstr>十二比特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庆龄</cp:lastModifiedBy>
  <cp:revision>8</cp:revision>
  <dcterms:created xsi:type="dcterms:W3CDTF">2018-02-26T00:01:00Z</dcterms:created>
  <dcterms:modified xsi:type="dcterms:W3CDTF">2018-03-25T08:57:25Z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